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122fd8e06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122fd8e06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122fd8e06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122fd8e06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096a1389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096a1389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096a1389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096a1389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096a1389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096a1389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096a1389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096a1389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096a13897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096a1389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096a1389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096a1389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096a1389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096a1389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096a1389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096a1389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096a138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096a138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096a13897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d096a1389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122fd8e06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122fd8e06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122fd8e06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122fd8e06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096a13897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096a13897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122fd8e06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a122fd8e06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096a13897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096a13897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096a13897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096a13897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096a13897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d096a13897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096a13897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d096a13897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096a1389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096a1389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122fd8e06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122fd8e0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a122fd8e06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a122fd8e06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122fd8e06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a122fd8e06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096a13897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096a13897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096a13897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096a13897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122fd8e06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a122fd8e06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d096a13897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d096a13897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096a13897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d096a13897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122fd8e0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122fd8e0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122fd8e06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122fd8e06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122fd8e06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122fd8e0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122fd8e06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122fd8e06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122fd8e06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122fd8e06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122fd8e06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122fd8e06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rxiv.org/pdf/1802.05365.pdf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hyperlink" Target="https://arxiv.org/pdf/1802.05365.pdf" TargetMode="External"/><Relationship Id="rId5" Type="http://schemas.openxmlformats.org/officeDocument/2006/relationships/hyperlink" Target="https://allennlp.org/elmo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43537" y="77184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-GB"/>
            </a:br>
            <a:r>
              <a:rPr lang="en-GB"/>
              <a:t>Transformers+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373875" y="4050300"/>
            <a:ext cx="6433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Based on</a:t>
            </a:r>
            <a:r>
              <a:rPr lang="en-GB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https://jalammar.github.io/illustrated-bert/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https://jalammar.github.io/how-gpt3-works-visualizations-animations/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GPT</a:t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1875"/>
            <a:ext cx="8839199" cy="2964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GPT</a:t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388" y="1017725"/>
            <a:ext cx="6947226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GPT</a:t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950" y="1445950"/>
            <a:ext cx="8839201" cy="3280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GPT</a:t>
            </a:r>
            <a:endParaRPr/>
          </a:p>
        </p:txBody>
      </p:sp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575" y="1178250"/>
            <a:ext cx="789944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GPT</a:t>
            </a:r>
            <a:endParaRPr/>
          </a:p>
        </p:txBody>
      </p:sp>
      <p:pic>
        <p:nvPicPr>
          <p:cNvPr id="135" name="Google Shape;1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951" y="967900"/>
            <a:ext cx="7227573" cy="398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GPT</a:t>
            </a:r>
            <a:endParaRPr/>
          </a:p>
        </p:txBody>
      </p:sp>
      <p:pic>
        <p:nvPicPr>
          <p:cNvPr id="141" name="Google Shape;1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875" y="1153900"/>
            <a:ext cx="722968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Example: Machine Translation</a:t>
            </a:r>
            <a:endParaRPr/>
          </a:p>
        </p:txBody>
      </p:sp>
      <p:pic>
        <p:nvPicPr>
          <p:cNvPr id="147" name="Google Shape;1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6236" y="1017725"/>
            <a:ext cx="7616063" cy="403014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8"/>
          <p:cNvSpPr txBox="1"/>
          <p:nvPr/>
        </p:nvSpPr>
        <p:spPr>
          <a:xfrm>
            <a:off x="511775" y="1786850"/>
            <a:ext cx="454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encoder is not required to conduct translation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Examples: Summarization</a:t>
            </a:r>
            <a:endParaRPr/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900" y="1017725"/>
            <a:ext cx="7396362" cy="396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Examples: Music Generation</a:t>
            </a:r>
            <a:endParaRPr/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100" y="1621400"/>
            <a:ext cx="7926826" cy="303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Examples: Music Generation</a:t>
            </a:r>
            <a:endParaRPr/>
          </a:p>
        </p:txBody>
      </p:sp>
      <p:pic>
        <p:nvPicPr>
          <p:cNvPr id="166" name="Google Shape;1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550" y="1170125"/>
            <a:ext cx="821224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525" y="1227050"/>
            <a:ext cx="7426300" cy="349427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Timeline of some major projects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</a:t>
            </a:r>
            <a:r>
              <a:rPr lang="en-GB"/>
              <a:t>: </a:t>
            </a:r>
            <a:r>
              <a:rPr lang="en-GB" sz="1900"/>
              <a:t>Bidirectional Encoder Representation from Transformer</a:t>
            </a:r>
            <a:endParaRPr sz="1900"/>
          </a:p>
        </p:txBody>
      </p:sp>
      <p:pic>
        <p:nvPicPr>
          <p:cNvPr id="172" name="Google Shape;1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6600" y="1333944"/>
            <a:ext cx="3175350" cy="318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</a:t>
            </a:r>
            <a:endParaRPr/>
          </a:p>
        </p:txBody>
      </p:sp>
      <p:pic>
        <p:nvPicPr>
          <p:cNvPr id="178" name="Google Shape;1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0525" y="1017725"/>
            <a:ext cx="5702946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3"/>
          <p:cNvSpPr/>
          <p:nvPr/>
        </p:nvSpPr>
        <p:spPr>
          <a:xfrm>
            <a:off x="4819675" y="1002075"/>
            <a:ext cx="2612400" cy="3869100"/>
          </a:xfrm>
          <a:prstGeom prst="rect">
            <a:avLst/>
          </a:prstGeom>
          <a:solidFill>
            <a:srgbClr val="000000">
              <a:alpha val="486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</a:t>
            </a:r>
            <a:endParaRPr/>
          </a:p>
        </p:txBody>
      </p:sp>
      <p:pic>
        <p:nvPicPr>
          <p:cNvPr id="185" name="Google Shape;1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350" y="1017725"/>
            <a:ext cx="693668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</a:t>
            </a:r>
            <a:endParaRPr/>
          </a:p>
        </p:txBody>
      </p:sp>
      <p:pic>
        <p:nvPicPr>
          <p:cNvPr id="191" name="Google Shape;19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9" cy="3697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050" y="545600"/>
            <a:ext cx="8113626" cy="446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6"/>
          <p:cNvSpPr txBox="1"/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 pretraining: Masked Language Model</a:t>
            </a:r>
            <a:endParaRPr/>
          </a:p>
        </p:txBody>
      </p:sp>
      <p:sp>
        <p:nvSpPr>
          <p:cNvPr id="203" name="Google Shape;203;p37"/>
          <p:cNvSpPr txBox="1"/>
          <p:nvPr/>
        </p:nvSpPr>
        <p:spPr>
          <a:xfrm>
            <a:off x="601025" y="1494775"/>
            <a:ext cx="74475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-GB" sz="1900">
                <a:solidFill>
                  <a:schemeClr val="dk1"/>
                </a:solidFill>
              </a:rPr>
              <a:t>Solution</a:t>
            </a:r>
            <a:r>
              <a:rPr lang="en-GB" sz="1900">
                <a:solidFill>
                  <a:schemeClr val="dk1"/>
                </a:solidFill>
              </a:rPr>
              <a:t>: Mask out k% of the input words, and then predict the masked words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</a:rPr>
              <a:t>Too little masking: Too expensive to train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</a:rPr>
              <a:t>Too much masking: Not enough context</a:t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204" name="Google Shape;2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713" y="3648653"/>
            <a:ext cx="8390575" cy="1159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 pretraining: Masked Language Model</a:t>
            </a:r>
            <a:endParaRPr/>
          </a:p>
        </p:txBody>
      </p:sp>
      <p:sp>
        <p:nvSpPr>
          <p:cNvPr id="210" name="Google Shape;210;p38"/>
          <p:cNvSpPr txBox="1"/>
          <p:nvPr/>
        </p:nvSpPr>
        <p:spPr>
          <a:xfrm>
            <a:off x="601025" y="1494775"/>
            <a:ext cx="74475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</a:rPr>
              <a:t>Problem: Mask token never seen at fine-tuning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</a:rPr>
              <a:t>Solution: 15% of the words to predict, but don’t replace with </a:t>
            </a:r>
            <a:r>
              <a:rPr lang="en-GB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[MASK]</a:t>
            </a:r>
            <a:r>
              <a:rPr lang="en-GB" sz="1900">
                <a:solidFill>
                  <a:schemeClr val="dk1"/>
                </a:solidFill>
              </a:rPr>
              <a:t> 100% of the time. Instead: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</a:rPr>
              <a:t>80% of the time, replace with </a:t>
            </a:r>
            <a:r>
              <a:rPr lang="en-GB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[MASK]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went to the store → went to the [MASK]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</a:rPr>
              <a:t>●	10% of the time, replace random word</a:t>
            </a:r>
            <a:endParaRPr sz="19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went to the store → went to the running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</a:rPr>
              <a:t>● 	10% of the time, keep same</a:t>
            </a:r>
            <a:endParaRPr sz="19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went to the store → went to the store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 pretraining: Masked Language Model</a:t>
            </a:r>
            <a:endParaRPr/>
          </a:p>
        </p:txBody>
      </p:sp>
      <p:pic>
        <p:nvPicPr>
          <p:cNvPr id="216" name="Google Shape;21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400" y="1072925"/>
            <a:ext cx="6000575" cy="394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 pretraining: Next Sentence Prediction</a:t>
            </a:r>
            <a:endParaRPr/>
          </a:p>
        </p:txBody>
      </p:sp>
      <p:sp>
        <p:nvSpPr>
          <p:cNvPr id="222" name="Google Shape;222;p40"/>
          <p:cNvSpPr txBox="1"/>
          <p:nvPr/>
        </p:nvSpPr>
        <p:spPr>
          <a:xfrm>
            <a:off x="601025" y="1494775"/>
            <a:ext cx="74475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</a:rPr>
              <a:t>To learn relationships between sentences, predict whether Sentence B is actual sentence that proceeds Sentence A, or a random sentence</a:t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223" name="Google Shape;22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625" y="3374425"/>
            <a:ext cx="8098526" cy="67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 pretraining: </a:t>
            </a:r>
            <a:r>
              <a:rPr lang="en-GB"/>
              <a:t>Next Sentence Prediction</a:t>
            </a:r>
            <a:endParaRPr/>
          </a:p>
        </p:txBody>
      </p:sp>
      <p:pic>
        <p:nvPicPr>
          <p:cNvPr id="229" name="Google Shape;22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200" y="1017725"/>
            <a:ext cx="5748451" cy="395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Transfer Learning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0" l="0" r="0" t="17803"/>
          <a:stretch/>
        </p:blipFill>
        <p:spPr>
          <a:xfrm>
            <a:off x="751025" y="1017725"/>
            <a:ext cx="7641948" cy="314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 pretraining</a:t>
            </a:r>
            <a:endParaRPr/>
          </a:p>
        </p:txBody>
      </p:sp>
      <p:pic>
        <p:nvPicPr>
          <p:cNvPr id="235" name="Google Shape;23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653" y="1116025"/>
            <a:ext cx="4384099" cy="377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BERT: fine-tuning</a:t>
            </a:r>
            <a:endParaRPr/>
          </a:p>
        </p:txBody>
      </p:sp>
      <p:pic>
        <p:nvPicPr>
          <p:cNvPr id="241" name="Google Shape;24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113" y="1147525"/>
            <a:ext cx="541397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</a:t>
            </a:r>
            <a:endParaRPr/>
          </a:p>
        </p:txBody>
      </p:sp>
      <p:pic>
        <p:nvPicPr>
          <p:cNvPr id="247" name="Google Shape;24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150" y="1332500"/>
            <a:ext cx="7892800" cy="324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240475"/>
            <a:ext cx="8839201" cy="3716903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5"/>
          <p:cNvSpPr txBox="1"/>
          <p:nvPr/>
        </p:nvSpPr>
        <p:spPr>
          <a:xfrm>
            <a:off x="544250" y="3957375"/>
            <a:ext cx="704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768 and 1024 hidden units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attention heads 12 and 16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default Transformer configuration: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6 encoder layers, 512 hidden units, 8 attention head</a:t>
            </a:r>
            <a:endParaRPr/>
          </a:p>
        </p:txBody>
      </p:sp>
      <p:sp>
        <p:nvSpPr>
          <p:cNvPr id="254" name="Google Shape;254;p45"/>
          <p:cNvSpPr txBox="1"/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</a:t>
            </a:r>
            <a:endParaRPr/>
          </a:p>
        </p:txBody>
      </p:sp>
      <p:pic>
        <p:nvPicPr>
          <p:cNvPr id="260" name="Google Shape;26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61425"/>
            <a:ext cx="8839197" cy="1820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BERT: feature extraction</a:t>
            </a:r>
            <a:endParaRPr/>
          </a:p>
        </p:txBody>
      </p:sp>
      <p:pic>
        <p:nvPicPr>
          <p:cNvPr id="266" name="Google Shape;26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800" y="1017725"/>
            <a:ext cx="6879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BERT: feature extraction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775" y="1186350"/>
            <a:ext cx="6337108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ELMO: </a:t>
            </a:r>
            <a:r>
              <a:rPr lang="en-GB" sz="1900"/>
              <a:t>Embeddings from Language Models</a:t>
            </a:r>
            <a:endParaRPr sz="1900"/>
          </a:p>
        </p:txBody>
      </p:sp>
      <p:pic>
        <p:nvPicPr>
          <p:cNvPr id="73" name="Google Shape;73;p1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1524" y="1170275"/>
            <a:ext cx="3668425" cy="36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ELMO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788" y="1017725"/>
            <a:ext cx="672243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ELMO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 rotWithShape="1">
          <a:blip r:embed="rId3">
            <a:alphaModFix/>
          </a:blip>
          <a:srcRect b="0" l="0" r="0" t="14522"/>
          <a:stretch/>
        </p:blipFill>
        <p:spPr>
          <a:xfrm>
            <a:off x="379975" y="1017725"/>
            <a:ext cx="8384050" cy="3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ELMO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 rotWithShape="1">
          <a:blip r:embed="rId3">
            <a:alphaModFix/>
          </a:blip>
          <a:srcRect b="21352" l="29103" r="0" t="7260"/>
          <a:stretch/>
        </p:blipFill>
        <p:spPr>
          <a:xfrm>
            <a:off x="2338199" y="1017725"/>
            <a:ext cx="6494099" cy="339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ELMO</a:t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7675"/>
            <a:ext cx="8839196" cy="256814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/>
        </p:nvSpPr>
        <p:spPr>
          <a:xfrm>
            <a:off x="311700" y="4163900"/>
            <a:ext cx="561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u="sng">
                <a:solidFill>
                  <a:schemeClr val="hlink"/>
                </a:solidFill>
                <a:hlinkClick r:id="rId4"/>
              </a:rPr>
              <a:t>Paper link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u="sng">
                <a:solidFill>
                  <a:schemeClr val="hlink"/>
                </a:solidFill>
                <a:hlinkClick r:id="rId5"/>
              </a:rPr>
              <a:t>Elmo weights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GPT: </a:t>
            </a:r>
            <a:r>
              <a:rPr lang="en-GB" sz="1900"/>
              <a:t>Generative Pretrained Transformers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0525" y="1235812"/>
            <a:ext cx="5354499" cy="360288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/>
          <p:nvPr/>
        </p:nvSpPr>
        <p:spPr>
          <a:xfrm>
            <a:off x="1815589" y="1121600"/>
            <a:ext cx="2807100" cy="3648300"/>
          </a:xfrm>
          <a:prstGeom prst="rect">
            <a:avLst/>
          </a:prstGeom>
          <a:solidFill>
            <a:srgbClr val="000000">
              <a:alpha val="4860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